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75" r:id="rId3"/>
    <p:sldId id="276" r:id="rId4"/>
    <p:sldId id="277" r:id="rId5"/>
    <p:sldId id="257" r:id="rId6"/>
    <p:sldId id="259" r:id="rId7"/>
    <p:sldId id="256" r:id="rId8"/>
    <p:sldId id="260" r:id="rId9"/>
    <p:sldId id="273" r:id="rId10"/>
    <p:sldId id="262" r:id="rId11"/>
    <p:sldId id="263" r:id="rId12"/>
    <p:sldId id="261" r:id="rId13"/>
    <p:sldId id="274" r:id="rId14"/>
    <p:sldId id="279" r:id="rId15"/>
    <p:sldId id="280" r:id="rId16"/>
    <p:sldId id="271" r:id="rId17"/>
    <p:sldId id="26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3FA8-0BF7-44F4-BA3F-567B4DE2E0C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5D254-2CC2-4FF7-899F-62DF81F1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Lesson 3 – Slide 4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203D-9882-4C0F-8824-334DCD72BB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Lesson 3 – Slide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49B7A4-AB69-47A9-BACD-5C4B4EA9E8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Lesson 3 – Slide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9D969-E848-4A23-A5D7-BEB77A4B00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variable region</a:t>
            </a:r>
            <a:r>
              <a:rPr lang="en-US" baseline="0" dirty="0" smtClean="0"/>
              <a:t> that surrounds the 5.8s ribosome RNA gene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D254-2CC2-4FF7-899F-62DF81F1F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DNA Subway to complete a DNA barcoding workflow that would normally require several independent software and web applications.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D254-2CC2-4FF7-899F-62DF81F1F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5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% identity implies common</a:t>
            </a:r>
            <a:r>
              <a:rPr lang="en-US" baseline="0" dirty="0" smtClean="0"/>
              <a:t> biological function or evolutionary connection.  Want % identity </a:t>
            </a:r>
            <a:r>
              <a:rPr lang="en-US" baseline="0" dirty="0" smtClean="0">
                <a:latin typeface="Lucida Sans Unicode"/>
                <a:cs typeface="Lucida Sans Unicode"/>
              </a:rPr>
              <a:t> ≥70%  for nucleotides;  ≥ 25% for proteins.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D254-2CC2-4FF7-899F-62DF81F1F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r>
              <a:rPr lang="en-US" baseline="0" dirty="0" smtClean="0"/>
              <a:t> programs used to align sequences – by trying to maximize the number of matches by changing the positions and/or finding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D254-2CC2-4FF7-899F-62DF81F1FD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Lesson 3 – Slide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21112-4E8C-41EC-8D0D-8E68B8AF8E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AC95FF-94C1-41DF-BBBB-8583F44C89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6F0C55-1116-4476-8E4B-85CF573AE4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nasubway.iplantcollaborative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whozoo.org/mammals/Carnivores/carnivorephylogeny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WF--Ba2P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alc.org/resources/animations/dna-barcoding.html" TargetMode="External"/><Relationship Id="rId2" Type="http://schemas.openxmlformats.org/officeDocument/2006/relationships/hyperlink" Target="https://www.nwabr.org/sites/default/files/iTEST_DNAbarcoding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pufj9Ji4Fc&amp;index=1&amp;list=PL-0S9LiUi0vhhck1OiSFK6jJznCjWhgq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Determining Sequence Relationships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DNA Barcoding of  Life </a:t>
            </a:r>
          </a:p>
          <a:p>
            <a:r>
              <a:rPr lang="en-US" dirty="0" smtClean="0"/>
              <a:t>DNA Subway – Blue 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4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Subway - Blue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66806"/>
            <a:ext cx="8229600" cy="13716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http://dnasubway.iplantcollaborative.org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Practice with </a:t>
            </a:r>
            <a:r>
              <a:rPr lang="en-US" dirty="0" err="1" smtClean="0"/>
              <a:t>rbcL</a:t>
            </a:r>
            <a:r>
              <a:rPr lang="en-US" dirty="0" smtClean="0"/>
              <a:t> sample 1 </a:t>
            </a:r>
            <a:endParaRPr lang="en-US" dirty="0"/>
          </a:p>
        </p:txBody>
      </p:sp>
      <p:pic>
        <p:nvPicPr>
          <p:cNvPr id="1026" name="Picture 2" descr="http://www.iplantcollaborative.org/sites/default/files/DNA%20subway%20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305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Subway - Blue 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analyze DNA barcodes and build gene trees</a:t>
            </a:r>
          </a:p>
          <a:p>
            <a:pPr marL="0" indent="0">
              <a:buNone/>
            </a:pPr>
            <a:r>
              <a:rPr lang="en-US" dirty="0" smtClean="0"/>
              <a:t>1.  Use sequenced data in FASTA data format </a:t>
            </a:r>
          </a:p>
          <a:p>
            <a:pPr marL="457200" indent="-457200">
              <a:buAutoNum type="arabicPeriod" startAt="2"/>
            </a:pPr>
            <a:r>
              <a:rPr lang="en-US" dirty="0" smtClean="0"/>
              <a:t>Evaluates sequence data for quality &amp; trims low quality ends.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Checks for any discrepancies in the sequence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Allows comparison to sequences from other organisms using </a:t>
            </a:r>
            <a:r>
              <a:rPr lang="en-US" dirty="0" err="1" smtClean="0"/>
              <a:t>BLASTn</a:t>
            </a:r>
            <a:endParaRPr lang="en-US" dirty="0" smtClean="0"/>
          </a:p>
          <a:p>
            <a:pPr marL="731520" lvl="1" indent="-457200">
              <a:buAutoNum type="alphaLcPeriod"/>
            </a:pPr>
            <a:r>
              <a:rPr lang="en-US" dirty="0" smtClean="0"/>
              <a:t>Multiple alignment to other sequences (MUSCLE) 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Makes phylogenetic trees to show relationships between the organisms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9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Compare sequences </a:t>
            </a:r>
          </a:p>
          <a:p>
            <a:r>
              <a:rPr lang="en-US" sz="2800" b="1" dirty="0" smtClean="0"/>
              <a:t>% identity </a:t>
            </a:r>
            <a:r>
              <a:rPr lang="en-US" sz="2800" dirty="0" smtClean="0"/>
              <a:t>– how many characters (e.g.  nucleotides or amino acids) are the same</a:t>
            </a:r>
          </a:p>
          <a:p>
            <a:endParaRPr lang="en-US" sz="2800" dirty="0"/>
          </a:p>
          <a:p>
            <a:r>
              <a:rPr lang="en-US" sz="2800" b="1" dirty="0" smtClean="0"/>
              <a:t>E = probability </a:t>
            </a:r>
            <a:r>
              <a:rPr lang="en-US" sz="2800" b="1" dirty="0" smtClean="0"/>
              <a:t>value,  want 20 or higher</a:t>
            </a:r>
          </a:p>
          <a:p>
            <a:pPr lvl="1"/>
            <a:r>
              <a:rPr lang="en-US" b="1" dirty="0" err="1" smtClean="0"/>
              <a:t>Phred</a:t>
            </a:r>
            <a:r>
              <a:rPr lang="en-US" b="1" dirty="0" smtClean="0"/>
              <a:t> score:  rates quality of sequence data for each nucleotide</a:t>
            </a:r>
          </a:p>
          <a:p>
            <a:pPr lvl="1"/>
            <a:r>
              <a:rPr lang="en-US" b="1" dirty="0" smtClean="0"/>
              <a:t>Based on exponents:  Lower score the better. </a:t>
            </a:r>
          </a:p>
          <a:p>
            <a:pPr lvl="2"/>
            <a:r>
              <a:rPr lang="en-US" sz="2400" b="1" dirty="0" smtClean="0"/>
              <a:t>E = 10   (90% probable)</a:t>
            </a:r>
          </a:p>
          <a:p>
            <a:pPr lvl="2"/>
            <a:r>
              <a:rPr lang="en-US" sz="2400" b="1" dirty="0" smtClean="0"/>
              <a:t>E = 20   (99.9% probable)</a:t>
            </a:r>
          </a:p>
          <a:p>
            <a:pPr lvl="2"/>
            <a:r>
              <a:rPr lang="en-US" sz="2400" b="1" dirty="0" smtClean="0"/>
              <a:t>E = 30   (99.99% probable) 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7882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e/e7/Phred_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04801"/>
            <a:ext cx="695934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1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Joining Phylogenetic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Based on comparison of  DNA or protein sequence data</a:t>
            </a:r>
          </a:p>
          <a:p>
            <a:endParaRPr lang="en-US" dirty="0"/>
          </a:p>
          <a:p>
            <a:r>
              <a:rPr lang="en-US" dirty="0" smtClean="0"/>
              <a:t>Evolutionary related  =  homologous </a:t>
            </a:r>
          </a:p>
          <a:p>
            <a:endParaRPr lang="en-US" dirty="0"/>
          </a:p>
          <a:p>
            <a:r>
              <a:rPr lang="en-US" dirty="0" smtClean="0"/>
              <a:t>Align sequences &amp; compare </a:t>
            </a:r>
          </a:p>
          <a:p>
            <a:pPr lvl="1"/>
            <a:r>
              <a:rPr lang="en-US" b="1" dirty="0" smtClean="0"/>
              <a:t>Mutation differences </a:t>
            </a:r>
          </a:p>
          <a:p>
            <a:pPr lvl="2"/>
            <a:r>
              <a:rPr lang="en-US" dirty="0" smtClean="0"/>
              <a:t>Single nucleotide polymorphisms  (SNP)</a:t>
            </a:r>
          </a:p>
          <a:p>
            <a:pPr lvl="2"/>
            <a:r>
              <a:rPr lang="en-US" dirty="0" smtClean="0"/>
              <a:t>Insertions or deletions (</a:t>
            </a:r>
            <a:r>
              <a:rPr lang="en-US" dirty="0" err="1" smtClean="0"/>
              <a:t>Indels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701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Phylogenetic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Wolf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581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991600" cy="1828800"/>
          </a:xfrm>
        </p:spPr>
        <p:txBody>
          <a:bodyPr/>
          <a:lstStyle/>
          <a:p>
            <a:pPr algn="l"/>
            <a:r>
              <a:rPr lang="en-US" sz="3200" smtClean="0">
                <a:latin typeface="Arial" charset="0"/>
                <a:cs typeface="Arial" charset="0"/>
              </a:rPr>
              <a:t>Phylogenetic Trees: The Carnivores</a:t>
            </a: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Relatedness of Major Carnivores 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3338" y="3200400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Internal Nodes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(Common Ancestors)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633538" y="3352800"/>
            <a:ext cx="18288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5638800" y="14478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Domestic Cat</a:t>
            </a:r>
          </a:p>
          <a:p>
            <a:pPr eaLnBrk="1" hangingPunct="1"/>
            <a:r>
              <a:rPr lang="en-US" sz="1600" i="1"/>
              <a:t>Felis catus</a:t>
            </a:r>
            <a:endParaRPr lang="en-US" sz="1600"/>
          </a:p>
        </p:txBody>
      </p:sp>
      <p:sp>
        <p:nvSpPr>
          <p:cNvPr id="6151" name="TextBox 18"/>
          <p:cNvSpPr txBox="1">
            <a:spLocks noChangeArrowheads="1"/>
          </p:cNvSpPr>
          <p:nvPr/>
        </p:nvSpPr>
        <p:spPr bwMode="auto">
          <a:xfrm>
            <a:off x="5638800" y="40386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Gray Wolf</a:t>
            </a:r>
          </a:p>
          <a:p>
            <a:pPr eaLnBrk="1" hangingPunct="1"/>
            <a:r>
              <a:rPr lang="en-US" sz="1600" i="1"/>
              <a:t>Canis lupus</a:t>
            </a:r>
            <a:endParaRPr lang="en-US" sz="1600"/>
          </a:p>
        </p:txBody>
      </p:sp>
      <p:sp>
        <p:nvSpPr>
          <p:cNvPr id="6152" name="TextBox 19"/>
          <p:cNvSpPr txBox="1">
            <a:spLocks noChangeArrowheads="1"/>
          </p:cNvSpPr>
          <p:nvPr/>
        </p:nvSpPr>
        <p:spPr bwMode="auto">
          <a:xfrm>
            <a:off x="7162800" y="51816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Raccoon</a:t>
            </a:r>
          </a:p>
          <a:p>
            <a:pPr eaLnBrk="1" hangingPunct="1"/>
            <a:r>
              <a:rPr lang="en-US" sz="1600" i="1"/>
              <a:t>Procyon lotor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633538" y="2286000"/>
            <a:ext cx="1828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17"/>
          <p:cNvSpPr txBox="1">
            <a:spLocks noChangeArrowheads="1"/>
          </p:cNvSpPr>
          <p:nvPr/>
        </p:nvSpPr>
        <p:spPr bwMode="auto">
          <a:xfrm>
            <a:off x="7086600" y="27432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Spotted Hyena</a:t>
            </a:r>
          </a:p>
          <a:p>
            <a:pPr eaLnBrk="1" hangingPunct="1"/>
            <a:r>
              <a:rPr lang="en-US" sz="1600" i="1"/>
              <a:t>Crocuta crocuta</a:t>
            </a:r>
            <a:endParaRPr lang="en-US" sz="1600"/>
          </a:p>
        </p:txBody>
      </p:sp>
      <p:pic>
        <p:nvPicPr>
          <p:cNvPr id="6155" name="Picture 15" descr="Racco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1379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6" descr="Hyen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14097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7" descr="Callie 0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990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8" name="Group 15"/>
          <p:cNvGrpSpPr>
            <a:grpSpLocks/>
          </p:cNvGrpSpPr>
          <p:nvPr/>
        </p:nvGrpSpPr>
        <p:grpSpPr bwMode="auto">
          <a:xfrm>
            <a:off x="2243138" y="1676400"/>
            <a:ext cx="3319462" cy="4048125"/>
            <a:chOff x="2362200" y="1898650"/>
            <a:chExt cx="3319462" cy="4047927"/>
          </a:xfrm>
        </p:grpSpPr>
        <p:grpSp>
          <p:nvGrpSpPr>
            <p:cNvPr id="6161" name="Group 81"/>
            <p:cNvGrpSpPr>
              <a:grpSpLocks/>
            </p:cNvGrpSpPr>
            <p:nvPr/>
          </p:nvGrpSpPr>
          <p:grpSpPr bwMode="auto">
            <a:xfrm>
              <a:off x="2362200" y="2057400"/>
              <a:ext cx="2319912" cy="3733800"/>
              <a:chOff x="2362200" y="2057400"/>
              <a:chExt cx="2319912" cy="37338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362200" y="2438373"/>
                <a:ext cx="1295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657600" y="2057392"/>
                <a:ext cx="0" cy="6095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657600" y="2057392"/>
                <a:ext cx="838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083050" y="2362177"/>
                <a:ext cx="381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083050" y="2362177"/>
                <a:ext cx="0" cy="4841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092575" y="2852691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267200" y="2651088"/>
                <a:ext cx="0" cy="420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260850" y="2646326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267200" y="3073342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657600" y="2666962"/>
                <a:ext cx="4111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362200" y="2438373"/>
                <a:ext cx="0" cy="14477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362200" y="3886102"/>
                <a:ext cx="1295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57600" y="3428925"/>
                <a:ext cx="0" cy="9143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657600" y="3428925"/>
                <a:ext cx="838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863975" y="3733710"/>
                <a:ext cx="0" cy="10969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75087" y="373371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662362" y="4338518"/>
                <a:ext cx="1825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962400" y="4267084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114800" y="4038495"/>
                <a:ext cx="0" cy="4571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114800" y="4038495"/>
                <a:ext cx="381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114800" y="4495672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267200" y="4303595"/>
                <a:ext cx="0" cy="3666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267200" y="430677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267200" y="4671877"/>
                <a:ext cx="1095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375150" y="4543295"/>
                <a:ext cx="0" cy="2285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375150" y="4527421"/>
                <a:ext cx="1365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368800" y="4779822"/>
                <a:ext cx="1381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962400" y="4267084"/>
                <a:ext cx="0" cy="10667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875087" y="483220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962400" y="5333831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114800" y="5105243"/>
                <a:ext cx="0" cy="5936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114800" y="5105243"/>
                <a:ext cx="381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108450" y="5694177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343400" y="5486224"/>
                <a:ext cx="0" cy="304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343400" y="5486224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589462" y="5365580"/>
                <a:ext cx="0" cy="2285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597400" y="536081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605337" y="558623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343400" y="5791009"/>
                <a:ext cx="1825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62" name="TextBox 17"/>
            <p:cNvSpPr txBox="1">
              <a:spLocks noChangeArrowheads="1"/>
            </p:cNvSpPr>
            <p:nvPr/>
          </p:nvSpPr>
          <p:spPr bwMode="auto">
            <a:xfrm>
              <a:off x="4419600" y="1898650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Cats</a:t>
              </a:r>
            </a:p>
          </p:txBody>
        </p:sp>
        <p:sp>
          <p:nvSpPr>
            <p:cNvPr id="6163" name="TextBox 18"/>
            <p:cNvSpPr txBox="1">
              <a:spLocks noChangeArrowheads="1"/>
            </p:cNvSpPr>
            <p:nvPr/>
          </p:nvSpPr>
          <p:spPr bwMode="auto">
            <a:xfrm>
              <a:off x="4381500" y="2187773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Civets</a:t>
              </a:r>
            </a:p>
          </p:txBody>
        </p:sp>
        <p:sp>
          <p:nvSpPr>
            <p:cNvPr id="6164" name="TextBox 19"/>
            <p:cNvSpPr txBox="1">
              <a:spLocks noChangeArrowheads="1"/>
            </p:cNvSpPr>
            <p:nvPr/>
          </p:nvSpPr>
          <p:spPr bwMode="auto">
            <a:xfrm>
              <a:off x="4400550" y="2495550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Mongooses</a:t>
              </a:r>
            </a:p>
          </p:txBody>
        </p:sp>
        <p:sp>
          <p:nvSpPr>
            <p:cNvPr id="6165" name="TextBox 20"/>
            <p:cNvSpPr txBox="1">
              <a:spLocks noChangeArrowheads="1"/>
            </p:cNvSpPr>
            <p:nvPr/>
          </p:nvSpPr>
          <p:spPr bwMode="auto">
            <a:xfrm>
              <a:off x="4413250" y="2908300"/>
              <a:ext cx="8445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Hyenas</a:t>
              </a:r>
            </a:p>
          </p:txBody>
        </p:sp>
        <p:sp>
          <p:nvSpPr>
            <p:cNvPr id="6166" name="TextBox 22"/>
            <p:cNvSpPr txBox="1">
              <a:spLocks noChangeArrowheads="1"/>
            </p:cNvSpPr>
            <p:nvPr/>
          </p:nvSpPr>
          <p:spPr bwMode="auto">
            <a:xfrm>
              <a:off x="4413250" y="3270250"/>
              <a:ext cx="768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Canids</a:t>
              </a:r>
            </a:p>
          </p:txBody>
        </p:sp>
        <p:sp>
          <p:nvSpPr>
            <p:cNvPr id="6167" name="TextBox 23"/>
            <p:cNvSpPr txBox="1">
              <a:spLocks noChangeArrowheads="1"/>
            </p:cNvSpPr>
            <p:nvPr/>
          </p:nvSpPr>
          <p:spPr bwMode="auto">
            <a:xfrm>
              <a:off x="4425950" y="3575050"/>
              <a:ext cx="7556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Bears</a:t>
              </a:r>
            </a:p>
          </p:txBody>
        </p:sp>
        <p:sp>
          <p:nvSpPr>
            <p:cNvPr id="6168" name="TextBox 24"/>
            <p:cNvSpPr txBox="1">
              <a:spLocks noChangeArrowheads="1"/>
            </p:cNvSpPr>
            <p:nvPr/>
          </p:nvSpPr>
          <p:spPr bwMode="auto">
            <a:xfrm>
              <a:off x="4432300" y="3898900"/>
              <a:ext cx="1249362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Red Pandas</a:t>
              </a:r>
            </a:p>
          </p:txBody>
        </p:sp>
        <p:sp>
          <p:nvSpPr>
            <p:cNvPr id="6169" name="TextBox 25"/>
            <p:cNvSpPr txBox="1">
              <a:spLocks noChangeArrowheads="1"/>
            </p:cNvSpPr>
            <p:nvPr/>
          </p:nvSpPr>
          <p:spPr bwMode="auto">
            <a:xfrm>
              <a:off x="4432300" y="4143573"/>
              <a:ext cx="901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Skunks</a:t>
              </a:r>
            </a:p>
          </p:txBody>
        </p:sp>
        <p:sp>
          <p:nvSpPr>
            <p:cNvPr id="6170" name="TextBox 26"/>
            <p:cNvSpPr txBox="1">
              <a:spLocks noChangeArrowheads="1"/>
            </p:cNvSpPr>
            <p:nvPr/>
          </p:nvSpPr>
          <p:spPr bwMode="auto">
            <a:xfrm>
              <a:off x="4438650" y="4387850"/>
              <a:ext cx="895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Weasels</a:t>
              </a:r>
            </a:p>
          </p:txBody>
        </p:sp>
        <p:sp>
          <p:nvSpPr>
            <p:cNvPr id="6171" name="TextBox 27"/>
            <p:cNvSpPr txBox="1">
              <a:spLocks noChangeArrowheads="1"/>
            </p:cNvSpPr>
            <p:nvPr/>
          </p:nvSpPr>
          <p:spPr bwMode="auto">
            <a:xfrm>
              <a:off x="4445000" y="4629150"/>
              <a:ext cx="1041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Raccoons</a:t>
              </a:r>
            </a:p>
          </p:txBody>
        </p:sp>
        <p:sp>
          <p:nvSpPr>
            <p:cNvPr id="6172" name="TextBox 28"/>
            <p:cNvSpPr txBox="1">
              <a:spLocks noChangeArrowheads="1"/>
            </p:cNvSpPr>
            <p:nvPr/>
          </p:nvSpPr>
          <p:spPr bwMode="auto">
            <a:xfrm>
              <a:off x="4445000" y="4953000"/>
              <a:ext cx="736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Seals</a:t>
              </a:r>
            </a:p>
          </p:txBody>
        </p:sp>
        <p:sp>
          <p:nvSpPr>
            <p:cNvPr id="6173" name="TextBox 29"/>
            <p:cNvSpPr txBox="1">
              <a:spLocks noChangeArrowheads="1"/>
            </p:cNvSpPr>
            <p:nvPr/>
          </p:nvSpPr>
          <p:spPr bwMode="auto">
            <a:xfrm>
              <a:off x="4597400" y="5200650"/>
              <a:ext cx="965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Fur Seals</a:t>
              </a:r>
            </a:p>
          </p:txBody>
        </p:sp>
        <p:sp>
          <p:nvSpPr>
            <p:cNvPr id="6174" name="TextBox 30"/>
            <p:cNvSpPr txBox="1">
              <a:spLocks noChangeArrowheads="1"/>
            </p:cNvSpPr>
            <p:nvPr/>
          </p:nvSpPr>
          <p:spPr bwMode="auto">
            <a:xfrm>
              <a:off x="4597400" y="5435600"/>
              <a:ext cx="1041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Sea Lions</a:t>
              </a:r>
            </a:p>
          </p:txBody>
        </p:sp>
        <p:sp>
          <p:nvSpPr>
            <p:cNvPr id="6175" name="TextBox 31"/>
            <p:cNvSpPr txBox="1">
              <a:spLocks noChangeArrowheads="1"/>
            </p:cNvSpPr>
            <p:nvPr/>
          </p:nvSpPr>
          <p:spPr bwMode="auto">
            <a:xfrm>
              <a:off x="4451350" y="5638800"/>
              <a:ext cx="9588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Walruses</a:t>
              </a:r>
            </a:p>
          </p:txBody>
        </p:sp>
        <p:sp>
          <p:nvSpPr>
            <p:cNvPr id="6176" name="TextBox 32"/>
            <p:cNvSpPr txBox="1">
              <a:spLocks noChangeArrowheads="1"/>
            </p:cNvSpPr>
            <p:nvPr/>
          </p:nvSpPr>
          <p:spPr bwMode="auto">
            <a:xfrm>
              <a:off x="2406650" y="3854450"/>
              <a:ext cx="1143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/>
                <a:t>Dog/Bear Branch</a:t>
              </a:r>
            </a:p>
          </p:txBody>
        </p:sp>
        <p:sp>
          <p:nvSpPr>
            <p:cNvPr id="6177" name="TextBox 33"/>
            <p:cNvSpPr txBox="1">
              <a:spLocks noChangeArrowheads="1"/>
            </p:cNvSpPr>
            <p:nvPr/>
          </p:nvSpPr>
          <p:spPr bwMode="auto">
            <a:xfrm>
              <a:off x="2425700" y="2171700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/>
                <a:t>Cat Branch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0" y="6096000"/>
            <a:ext cx="9199563" cy="812800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60" name="TextBox 3"/>
          <p:cNvSpPr txBox="1">
            <a:spLocks noChangeArrowheads="1"/>
          </p:cNvSpPr>
          <p:nvPr/>
        </p:nvSpPr>
        <p:spPr bwMode="auto">
          <a:xfrm>
            <a:off x="0" y="608806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Adapted from : “WhoZoo: Images and Information about  Animals at the Fort Worth Zoo.” </a:t>
            </a:r>
            <a:r>
              <a:rPr lang="en-US" sz="1100">
                <a:hlinkClick r:id="rId7"/>
              </a:rPr>
              <a:t>http://www.whozoo.org/mammals/Carnivores/carnivorephylogeny.htm</a:t>
            </a:r>
            <a:r>
              <a:rPr lang="en-US" sz="1100"/>
              <a:t>. Developed in part from mitochondrial  sequence data from Arnason, et al. Mammalian mitogenomic relationships and the root of the eutherian tree. PNAS 99 (June 11, 2002): 8151-8156.  </a:t>
            </a:r>
          </a:p>
          <a:p>
            <a:pPr eaLnBrk="1" hangingPunct="1"/>
            <a:r>
              <a:rPr lang="en-US" sz="1100"/>
              <a:t>Images Source includes Wikimedia Commons.</a:t>
            </a:r>
          </a:p>
        </p:txBody>
      </p:sp>
    </p:spTree>
    <p:extLst>
      <p:ext uri="{BB962C8B-B14F-4D97-AF65-F5344CB8AC3E}">
        <p14:creationId xmlns:p14="http://schemas.microsoft.com/office/powerpoint/2010/main" val="38928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Shows evolutionary relationship of groups of organisms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evolution.berkeley.edu/admin/media/2/8253_evo_resources_resource_image_253_orig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905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19376"/>
            <a:ext cx="2286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evolution.berkeley.edu/admin/media/2/97279_evo_resources_resource_image_255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3200401" cy="12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1722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(http://evolution.berkeley.edu).</a:t>
            </a:r>
          </a:p>
        </p:txBody>
      </p:sp>
    </p:spTree>
    <p:extLst>
      <p:ext uri="{BB962C8B-B14F-4D97-AF65-F5344CB8AC3E}">
        <p14:creationId xmlns:p14="http://schemas.microsoft.com/office/powerpoint/2010/main" val="17722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Line Demonstration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 (8 minutes) </a:t>
            </a:r>
          </a:p>
          <a:p>
            <a:r>
              <a:rPr lang="en-US" dirty="0">
                <a:hlinkClick r:id="rId2"/>
              </a:rPr>
              <a:t>https://www.youtube.com/watch?v=7WF--Ba2P10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3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Comparing DNA Sequences</a:t>
            </a:r>
          </a:p>
        </p:txBody>
      </p:sp>
      <p:sp>
        <p:nvSpPr>
          <p:cNvPr id="3075" name="TextBox 40"/>
          <p:cNvSpPr txBox="1">
            <a:spLocks noChangeArrowheads="1"/>
          </p:cNvSpPr>
          <p:nvPr/>
        </p:nvSpPr>
        <p:spPr bwMode="auto">
          <a:xfrm>
            <a:off x="228600" y="11430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/>
              <a:t>Example: Genetic Testing using BLAST</a:t>
            </a:r>
          </a:p>
        </p:txBody>
      </p:sp>
      <p:sp>
        <p:nvSpPr>
          <p:cNvPr id="3076" name="TextBox 41"/>
          <p:cNvSpPr txBox="1">
            <a:spLocks noChangeArrowheads="1"/>
          </p:cNvSpPr>
          <p:nvPr/>
        </p:nvSpPr>
        <p:spPr bwMode="auto">
          <a:xfrm>
            <a:off x="228600" y="3370263"/>
            <a:ext cx="4648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/>
              <a:t>Example: Multiple Sequence Alignments Using JalView and ClustalW</a:t>
            </a:r>
          </a:p>
        </p:txBody>
      </p:sp>
      <p:sp>
        <p:nvSpPr>
          <p:cNvPr id="3077" name="TextBox 46"/>
          <p:cNvSpPr txBox="1">
            <a:spLocks noChangeArrowheads="1"/>
          </p:cNvSpPr>
          <p:nvPr/>
        </p:nvSpPr>
        <p:spPr bwMode="auto">
          <a:xfrm>
            <a:off x="152400" y="5486400"/>
            <a:ext cx="6324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i="1"/>
              <a:t>The amount of change among the sequences reflects </a:t>
            </a:r>
          </a:p>
          <a:p>
            <a:pPr algn="ctr" eaLnBrk="1" hangingPunct="1"/>
            <a:r>
              <a:rPr lang="en-US" b="1" i="1"/>
              <a:t>the evolutionary relatedness of the organisms.</a:t>
            </a:r>
          </a:p>
        </p:txBody>
      </p:sp>
      <p:grpSp>
        <p:nvGrpSpPr>
          <p:cNvPr id="3078" name="Group 59"/>
          <p:cNvGrpSpPr>
            <a:grpSpLocks/>
          </p:cNvGrpSpPr>
          <p:nvPr/>
        </p:nvGrpSpPr>
        <p:grpSpPr bwMode="auto">
          <a:xfrm>
            <a:off x="152400" y="4024313"/>
            <a:ext cx="5867400" cy="1236662"/>
            <a:chOff x="1295400" y="4267200"/>
            <a:chExt cx="5867400" cy="1359932"/>
          </a:xfrm>
        </p:grpSpPr>
        <p:sp>
          <p:nvSpPr>
            <p:cNvPr id="3100" name="TextBox 42"/>
            <p:cNvSpPr txBox="1">
              <a:spLocks noChangeArrowheads="1"/>
            </p:cNvSpPr>
            <p:nvPr/>
          </p:nvSpPr>
          <p:spPr bwMode="auto">
            <a:xfrm>
              <a:off x="1295400" y="49530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Tomato</a:t>
              </a:r>
            </a:p>
          </p:txBody>
        </p:sp>
        <p:sp>
          <p:nvSpPr>
            <p:cNvPr id="3101" name="TextBox 43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Watermelon</a:t>
              </a:r>
            </a:p>
          </p:txBody>
        </p:sp>
        <p:grpSp>
          <p:nvGrpSpPr>
            <p:cNvPr id="3102" name="Group 58"/>
            <p:cNvGrpSpPr>
              <a:grpSpLocks/>
            </p:cNvGrpSpPr>
            <p:nvPr/>
          </p:nvGrpSpPr>
          <p:grpSpPr bwMode="auto">
            <a:xfrm>
              <a:off x="1295400" y="4267200"/>
              <a:ext cx="5867400" cy="1350963"/>
              <a:chOff x="1295400" y="4267200"/>
              <a:chExt cx="5867400" cy="1350963"/>
            </a:xfrm>
          </p:grpSpPr>
          <p:grpSp>
            <p:nvGrpSpPr>
              <p:cNvPr id="3103" name="Group 28"/>
              <p:cNvGrpSpPr>
                <a:grpSpLocks/>
              </p:cNvGrpSpPr>
              <p:nvPr/>
            </p:nvGrpSpPr>
            <p:grpSpPr bwMode="auto">
              <a:xfrm>
                <a:off x="1295400" y="4267200"/>
                <a:ext cx="5867400" cy="1295400"/>
                <a:chOff x="1295400" y="1905000"/>
                <a:chExt cx="5867400" cy="1295400"/>
              </a:xfrm>
            </p:grpSpPr>
            <p:grpSp>
              <p:nvGrpSpPr>
                <p:cNvPr id="3107" name="Group 25"/>
                <p:cNvGrpSpPr>
                  <a:grpSpLocks/>
                </p:cNvGrpSpPr>
                <p:nvPr/>
              </p:nvGrpSpPr>
              <p:grpSpPr bwMode="auto">
                <a:xfrm>
                  <a:off x="1295400" y="1981200"/>
                  <a:ext cx="5867400" cy="1219200"/>
                  <a:chOff x="1295400" y="1981200"/>
                  <a:chExt cx="5867400" cy="1219200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743200" y="2210504"/>
                    <a:ext cx="1600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10" name="Text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5400" y="1981200"/>
                    <a:ext cx="14478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/>
                      <a:t>Papaya</a:t>
                    </a:r>
                  </a:p>
                </p:txBody>
              </p:sp>
              <p:sp>
                <p:nvSpPr>
                  <p:cNvPr id="3111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5400" y="2286000"/>
                    <a:ext cx="13716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/>
                      <a:t>Grape</a:t>
                    </a: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2743200" y="2591076"/>
                    <a:ext cx="1600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2743200" y="2894835"/>
                    <a:ext cx="1600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2743200" y="3200341"/>
                    <a:ext cx="1600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648200" y="2198285"/>
                    <a:ext cx="2514600" cy="645925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>
                        <a:cs typeface="+mn-cs"/>
                      </a:rPr>
                      <a:t>Look for</a:t>
                    </a:r>
                    <a:r>
                      <a:rPr lang="en-US" dirty="0">
                        <a:solidFill>
                          <a:srgbClr val="FF0000"/>
                        </a:solidFill>
                        <a:cs typeface="+mn-cs"/>
                      </a:rPr>
                      <a:t> </a:t>
                    </a:r>
                    <a:r>
                      <a:rPr lang="en-US" b="1" dirty="0">
                        <a:solidFill>
                          <a:srgbClr val="0070C0"/>
                        </a:solidFill>
                        <a:cs typeface="+mn-cs"/>
                      </a:rPr>
                      <a:t>changes</a:t>
                    </a:r>
                    <a:r>
                      <a:rPr lang="en-US" dirty="0">
                        <a:cs typeface="+mn-cs"/>
                      </a:rPr>
                      <a:t> relative to </a:t>
                    </a:r>
                    <a:r>
                      <a:rPr lang="en-US" b="1" i="1" dirty="0">
                        <a:cs typeface="+mn-cs"/>
                      </a:rPr>
                      <a:t>each other</a:t>
                    </a:r>
                    <a:endParaRPr lang="en-US" b="1" dirty="0">
                      <a:cs typeface="+mn-cs"/>
                    </a:endParaRPr>
                  </a:p>
                </p:txBody>
              </p:sp>
            </p:grpSp>
            <p:sp>
              <p:nvSpPr>
                <p:cNvPr id="3108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2743200" y="1905000"/>
                  <a:ext cx="17526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 T G G T G C</a:t>
                  </a:r>
                </a:p>
              </p:txBody>
            </p:sp>
          </p:grpSp>
          <p:sp>
            <p:nvSpPr>
              <p:cNvPr id="3104" name="Rectangle 50"/>
              <p:cNvSpPr>
                <a:spLocks noChangeArrowheads="1"/>
              </p:cNvSpPr>
              <p:nvPr/>
            </p:nvSpPr>
            <p:spPr bwMode="auto">
              <a:xfrm>
                <a:off x="2743200" y="4614863"/>
                <a:ext cx="16811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 T G </a:t>
                </a:r>
                <a:r>
                  <a:rPr lang="en-US" b="1">
                    <a:solidFill>
                      <a:srgbClr val="0070C0"/>
                    </a:solidFill>
                  </a:rPr>
                  <a:t>C</a:t>
                </a:r>
                <a:r>
                  <a:rPr lang="en-US"/>
                  <a:t> T G C</a:t>
                </a:r>
              </a:p>
            </p:txBody>
          </p:sp>
          <p:sp>
            <p:nvSpPr>
              <p:cNvPr id="3105" name="Rectangle 51"/>
              <p:cNvSpPr>
                <a:spLocks noChangeArrowheads="1"/>
              </p:cNvSpPr>
              <p:nvPr/>
            </p:nvSpPr>
            <p:spPr bwMode="auto">
              <a:xfrm>
                <a:off x="2743200" y="4943475"/>
                <a:ext cx="169386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 T G </a:t>
                </a:r>
                <a:r>
                  <a:rPr lang="en-US" b="1">
                    <a:solidFill>
                      <a:srgbClr val="0070C0"/>
                    </a:solidFill>
                  </a:rPr>
                  <a:t>C A</a:t>
                </a:r>
                <a:r>
                  <a:rPr lang="en-US"/>
                  <a:t> G C</a:t>
                </a:r>
              </a:p>
            </p:txBody>
          </p:sp>
          <p:sp>
            <p:nvSpPr>
              <p:cNvPr id="3106" name="Rectangle 52"/>
              <p:cNvSpPr>
                <a:spLocks noChangeArrowheads="1"/>
              </p:cNvSpPr>
              <p:nvPr/>
            </p:nvSpPr>
            <p:spPr bwMode="auto">
              <a:xfrm>
                <a:off x="2724150" y="5248275"/>
                <a:ext cx="16859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 T G G </a:t>
                </a:r>
                <a:r>
                  <a:rPr lang="en-US" b="1">
                    <a:solidFill>
                      <a:srgbClr val="0070C0"/>
                    </a:solidFill>
                  </a:rPr>
                  <a:t>A C A</a:t>
                </a:r>
              </a:p>
            </p:txBody>
          </p:sp>
        </p:grpSp>
      </p:grp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152400" y="1617663"/>
            <a:ext cx="32766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Reference BRCA1 Sequence</a:t>
            </a: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93663" y="1922463"/>
            <a:ext cx="33353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 Query Sequence(s):  </a:t>
            </a:r>
            <a:r>
              <a:rPr lang="en-US" sz="1600"/>
              <a:t>Patient 1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053013" y="1998663"/>
            <a:ext cx="3938587" cy="5873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Look for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mutations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or changes relative to </a:t>
            </a:r>
            <a:r>
              <a:rPr lang="en-US" b="1" i="1" dirty="0">
                <a:cs typeface="+mn-cs"/>
              </a:rPr>
              <a:t>Reference Sequence</a:t>
            </a:r>
            <a:endParaRPr lang="en-US" b="1" dirty="0">
              <a:cs typeface="+mn-cs"/>
            </a:endParaRPr>
          </a:p>
        </p:txBody>
      </p:sp>
      <p:grpSp>
        <p:nvGrpSpPr>
          <p:cNvPr id="3082" name="Group 40"/>
          <p:cNvGrpSpPr>
            <a:grpSpLocks/>
          </p:cNvGrpSpPr>
          <p:nvPr/>
        </p:nvGrpSpPr>
        <p:grpSpPr bwMode="auto">
          <a:xfrm>
            <a:off x="3235325" y="1647825"/>
            <a:ext cx="1870075" cy="1177925"/>
            <a:chOff x="3103927" y="1905000"/>
            <a:chExt cx="1869346" cy="12954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3111862" y="2210519"/>
              <a:ext cx="16884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2" name="Group 21"/>
            <p:cNvGrpSpPr>
              <a:grpSpLocks/>
            </p:cNvGrpSpPr>
            <p:nvPr/>
          </p:nvGrpSpPr>
          <p:grpSpPr bwMode="auto">
            <a:xfrm>
              <a:off x="3103927" y="1905000"/>
              <a:ext cx="1869346" cy="1295400"/>
              <a:chOff x="2881618" y="1905000"/>
              <a:chExt cx="1869346" cy="1295400"/>
            </a:xfrm>
          </p:grpSpPr>
          <p:sp>
            <p:nvSpPr>
              <p:cNvPr id="3093" name="TextBox 24"/>
              <p:cNvSpPr txBox="1">
                <a:spLocks noChangeArrowheads="1"/>
              </p:cNvSpPr>
              <p:nvPr/>
            </p:nvSpPr>
            <p:spPr bwMode="auto">
              <a:xfrm>
                <a:off x="2895600" y="2590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2881618" y="2591109"/>
                <a:ext cx="1688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2881618" y="2894882"/>
                <a:ext cx="1688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2881618" y="3200400"/>
                <a:ext cx="1688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7" name="TextBox 22"/>
              <p:cNvSpPr txBox="1">
                <a:spLocks noChangeArrowheads="1"/>
              </p:cNvSpPr>
              <p:nvPr/>
            </p:nvSpPr>
            <p:spPr bwMode="auto">
              <a:xfrm>
                <a:off x="3080507" y="2286000"/>
                <a:ext cx="482367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3098" name="TextBox 23"/>
              <p:cNvSpPr txBox="1">
                <a:spLocks noChangeArrowheads="1"/>
              </p:cNvSpPr>
              <p:nvPr/>
            </p:nvSpPr>
            <p:spPr bwMode="auto">
              <a:xfrm>
                <a:off x="3524774" y="2590800"/>
                <a:ext cx="482367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3099" name="TextBox 26"/>
              <p:cNvSpPr txBox="1">
                <a:spLocks noChangeArrowheads="1"/>
              </p:cNvSpPr>
              <p:nvPr/>
            </p:nvSpPr>
            <p:spPr bwMode="auto">
              <a:xfrm>
                <a:off x="2901891" y="1905000"/>
                <a:ext cx="184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A T A G C T G</a:t>
                </a:r>
              </a:p>
            </p:txBody>
          </p:sp>
        </p:grpSp>
      </p:grpSp>
      <p:sp>
        <p:nvSpPr>
          <p:cNvPr id="3083" name="TextBox 16"/>
          <p:cNvSpPr txBox="1">
            <a:spLocks noChangeArrowheads="1"/>
          </p:cNvSpPr>
          <p:nvPr/>
        </p:nvSpPr>
        <p:spPr bwMode="auto">
          <a:xfrm>
            <a:off x="2324100" y="2301875"/>
            <a:ext cx="1125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Patient 2</a:t>
            </a: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2333625" y="2638425"/>
            <a:ext cx="11255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Patient 3</a:t>
            </a:r>
          </a:p>
        </p:txBody>
      </p:sp>
      <p:pic>
        <p:nvPicPr>
          <p:cNvPr id="3085" name="Picture 42" descr="CachoGra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3733800"/>
            <a:ext cx="10890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Tomato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2895600"/>
            <a:ext cx="10382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8" descr="Watermelon_seedle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953000"/>
            <a:ext cx="11509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7" descr="PapayaV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4191000"/>
            <a:ext cx="8699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0" y="6376988"/>
            <a:ext cx="9199563" cy="531812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0" name="TextBox 7"/>
          <p:cNvSpPr txBox="1">
            <a:spLocks noChangeArrowheads="1"/>
          </p:cNvSpPr>
          <p:nvPr/>
        </p:nvSpPr>
        <p:spPr bwMode="auto">
          <a:xfrm>
            <a:off x="152400" y="6477000"/>
            <a:ext cx="853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ea typeface="ＭＳ Ｐゴシック" pitchFamily="34" charset="-128"/>
              </a:rPr>
              <a:t>Image Source: Wikimedia Commons.</a:t>
            </a:r>
          </a:p>
        </p:txBody>
      </p:sp>
    </p:spTree>
    <p:extLst>
      <p:ext uri="{BB962C8B-B14F-4D97-AF65-F5344CB8AC3E}">
        <p14:creationId xmlns:p14="http://schemas.microsoft.com/office/powerpoint/2010/main" val="4021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Pairs of Sequences are Compared to Each Other</a:t>
            </a:r>
          </a:p>
        </p:txBody>
      </p:sp>
      <p:grpSp>
        <p:nvGrpSpPr>
          <p:cNvPr id="4099" name="Group 27"/>
          <p:cNvGrpSpPr>
            <a:grpSpLocks/>
          </p:cNvGrpSpPr>
          <p:nvPr/>
        </p:nvGrpSpPr>
        <p:grpSpPr bwMode="auto">
          <a:xfrm>
            <a:off x="304800" y="1371600"/>
            <a:ext cx="2514600" cy="914400"/>
            <a:chOff x="304800" y="1371600"/>
            <a:chExt cx="2514600" cy="914400"/>
          </a:xfrm>
        </p:grpSpPr>
        <p:sp>
          <p:nvSpPr>
            <p:cNvPr id="4122" name="TextBox 6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251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Papaya: ATGGTGCCG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Grape:   ATGCTGCCG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476375" y="1371600"/>
              <a:ext cx="228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0" name="Group 28"/>
          <p:cNvGrpSpPr>
            <a:grpSpLocks/>
          </p:cNvGrpSpPr>
          <p:nvPr/>
        </p:nvGrpSpPr>
        <p:grpSpPr bwMode="auto">
          <a:xfrm>
            <a:off x="304800" y="2438400"/>
            <a:ext cx="2438400" cy="914400"/>
            <a:chOff x="152400" y="2438400"/>
            <a:chExt cx="2438400" cy="914400"/>
          </a:xfrm>
        </p:grpSpPr>
        <p:sp>
          <p:nvSpPr>
            <p:cNvPr id="4120" name="TextBox 7"/>
            <p:cNvSpPr txBox="1">
              <a:spLocks noChangeArrowheads="1"/>
            </p:cNvSpPr>
            <p:nvPr/>
          </p:nvSpPr>
          <p:spPr bwMode="auto">
            <a:xfrm>
              <a:off x="152400" y="2598738"/>
              <a:ext cx="24384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Papaya : ATGGTGCCG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Tomato: ATGCAGCCG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2438400"/>
              <a:ext cx="228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1" name="Group 26"/>
          <p:cNvGrpSpPr>
            <a:grpSpLocks/>
          </p:cNvGrpSpPr>
          <p:nvPr/>
        </p:nvGrpSpPr>
        <p:grpSpPr bwMode="auto">
          <a:xfrm>
            <a:off x="2895600" y="1371600"/>
            <a:ext cx="2971800" cy="914400"/>
            <a:chOff x="2743200" y="1371600"/>
            <a:chExt cx="2971800" cy="914400"/>
          </a:xfrm>
        </p:grpSpPr>
        <p:sp>
          <p:nvSpPr>
            <p:cNvPr id="4118" name="TextBox 6"/>
            <p:cNvSpPr txBox="1">
              <a:spLocks noChangeArrowheads="1"/>
            </p:cNvSpPr>
            <p:nvPr/>
          </p:nvSpPr>
          <p:spPr bwMode="auto">
            <a:xfrm>
              <a:off x="2743200" y="1524000"/>
              <a:ext cx="2971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Grape :             ATGCTGCCG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Watermelon:  ATGGACACG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495800" y="1371600"/>
              <a:ext cx="609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2" name="Group 25"/>
          <p:cNvGrpSpPr>
            <a:grpSpLocks/>
          </p:cNvGrpSpPr>
          <p:nvPr/>
        </p:nvGrpSpPr>
        <p:grpSpPr bwMode="auto">
          <a:xfrm>
            <a:off x="2895600" y="2482850"/>
            <a:ext cx="3124200" cy="914400"/>
            <a:chOff x="2514600" y="2482850"/>
            <a:chExt cx="3124200" cy="914400"/>
          </a:xfrm>
        </p:grpSpPr>
        <p:sp>
          <p:nvSpPr>
            <p:cNvPr id="4116" name="TextBox 7"/>
            <p:cNvSpPr txBox="1">
              <a:spLocks noChangeArrowheads="1"/>
            </p:cNvSpPr>
            <p:nvPr/>
          </p:nvSpPr>
          <p:spPr bwMode="auto">
            <a:xfrm>
              <a:off x="2514600" y="2590800"/>
              <a:ext cx="3124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Tomato :          ATGCAGCCG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Watermelon:  ATGGACACG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267200" y="2482850"/>
              <a:ext cx="609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3" name="Group 19"/>
          <p:cNvGrpSpPr>
            <a:grpSpLocks/>
          </p:cNvGrpSpPr>
          <p:nvPr/>
        </p:nvGrpSpPr>
        <p:grpSpPr bwMode="auto">
          <a:xfrm>
            <a:off x="6019800" y="2362200"/>
            <a:ext cx="3048000" cy="914400"/>
            <a:chOff x="5791200" y="2362200"/>
            <a:chExt cx="3048000" cy="914400"/>
          </a:xfrm>
        </p:grpSpPr>
        <p:sp>
          <p:nvSpPr>
            <p:cNvPr id="4114" name="TextBox 8"/>
            <p:cNvSpPr txBox="1">
              <a:spLocks noChangeArrowheads="1"/>
            </p:cNvSpPr>
            <p:nvPr/>
          </p:nvSpPr>
          <p:spPr bwMode="auto">
            <a:xfrm>
              <a:off x="5791200" y="2554288"/>
              <a:ext cx="3048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Papaya:           ATGGTGCCG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Watermelon: ATGGACACG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0" y="2362200"/>
              <a:ext cx="4572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4" name="Group 20"/>
          <p:cNvGrpSpPr>
            <a:grpSpLocks/>
          </p:cNvGrpSpPr>
          <p:nvPr/>
        </p:nvGrpSpPr>
        <p:grpSpPr bwMode="auto">
          <a:xfrm>
            <a:off x="6019800" y="1382713"/>
            <a:ext cx="2590800" cy="914400"/>
            <a:chOff x="6019800" y="1382713"/>
            <a:chExt cx="2590800" cy="914400"/>
          </a:xfrm>
        </p:grpSpPr>
        <p:sp>
          <p:nvSpPr>
            <p:cNvPr id="4112" name="TextBox 8"/>
            <p:cNvSpPr txBox="1">
              <a:spLocks noChangeArrowheads="1"/>
            </p:cNvSpPr>
            <p:nvPr/>
          </p:nvSpPr>
          <p:spPr bwMode="auto">
            <a:xfrm>
              <a:off x="6019800" y="1524000"/>
              <a:ext cx="2590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Grape :  ATGGTGCCG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Tomato: ATGGTGAAG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620000" y="1382713"/>
              <a:ext cx="3048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105" name="TextBox 25"/>
          <p:cNvSpPr txBox="1">
            <a:spLocks noChangeArrowheads="1"/>
          </p:cNvSpPr>
          <p:nvPr/>
        </p:nvSpPr>
        <p:spPr bwMode="auto">
          <a:xfrm>
            <a:off x="152400" y="3505200"/>
            <a:ext cx="876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u="sng"/>
              <a:t>Number of Nucleotide Differences:</a:t>
            </a:r>
          </a:p>
          <a:p>
            <a:pPr eaLnBrk="1" hangingPunct="1"/>
            <a:endParaRPr lang="en-US" sz="1600" u="sng"/>
          </a:p>
          <a:p>
            <a:pPr eaLnBrk="1" hangingPunct="1"/>
            <a:endParaRPr lang="en-US" sz="1600" u="sng"/>
          </a:p>
          <a:p>
            <a:pPr eaLnBrk="1" hangingPunct="1"/>
            <a:endParaRPr lang="en-US" sz="1600" u="sng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		</a:t>
            </a:r>
            <a:r>
              <a:rPr lang="en-US" sz="1600" u="sng"/>
              <a:t>Papaya		Grape 		Tomato		Watermelon</a:t>
            </a:r>
          </a:p>
          <a:p>
            <a:pPr eaLnBrk="1" hangingPunct="1"/>
            <a:r>
              <a:rPr lang="en-US" sz="1600"/>
              <a:t>Papaya		0		1		2		3</a:t>
            </a:r>
          </a:p>
          <a:p>
            <a:pPr eaLnBrk="1" hangingPunct="1"/>
            <a:r>
              <a:rPr lang="en-US" sz="1600"/>
              <a:t>Grape		1		0		2		4</a:t>
            </a:r>
          </a:p>
          <a:p>
            <a:pPr eaLnBrk="1" hangingPunct="1"/>
            <a:r>
              <a:rPr lang="en-US" sz="1600"/>
              <a:t>Tomato		2		2		0		3</a:t>
            </a:r>
          </a:p>
          <a:p>
            <a:pPr eaLnBrk="1" hangingPunct="1"/>
            <a:r>
              <a:rPr lang="en-US" sz="1600"/>
              <a:t>Watermelon	3		4		3		0</a:t>
            </a:r>
          </a:p>
        </p:txBody>
      </p:sp>
      <p:pic>
        <p:nvPicPr>
          <p:cNvPr id="4106" name="Picture 26" descr="CachoGra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10541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Tomato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1006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PapayaV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223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9" descr="Watermelon_seedle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57625"/>
            <a:ext cx="1066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6376988"/>
            <a:ext cx="9199563" cy="531812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11" name="TextBox 7"/>
          <p:cNvSpPr txBox="1">
            <a:spLocks noChangeArrowheads="1"/>
          </p:cNvSpPr>
          <p:nvPr/>
        </p:nvSpPr>
        <p:spPr bwMode="auto">
          <a:xfrm>
            <a:off x="152400" y="6477000"/>
            <a:ext cx="853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ea typeface="ＭＳ Ｐゴシック" pitchFamily="34" charset="-128"/>
              </a:rPr>
              <a:t>Image Source: Wikimedia Commons.</a:t>
            </a:r>
          </a:p>
        </p:txBody>
      </p:sp>
    </p:spTree>
    <p:extLst>
      <p:ext uri="{BB962C8B-B14F-4D97-AF65-F5344CB8AC3E}">
        <p14:creationId xmlns:p14="http://schemas.microsoft.com/office/powerpoint/2010/main" val="37755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6"/>
          <p:cNvGrpSpPr>
            <a:grpSpLocks/>
          </p:cNvGrpSpPr>
          <p:nvPr/>
        </p:nvGrpSpPr>
        <p:grpSpPr bwMode="auto">
          <a:xfrm>
            <a:off x="1676400" y="1660525"/>
            <a:ext cx="6370638" cy="4313238"/>
            <a:chOff x="1676400" y="1660498"/>
            <a:chExt cx="6370638" cy="4313265"/>
          </a:xfrm>
        </p:grpSpPr>
        <p:grpSp>
          <p:nvGrpSpPr>
            <p:cNvPr id="5138" name="Group 24"/>
            <p:cNvGrpSpPr>
              <a:grpSpLocks/>
            </p:cNvGrpSpPr>
            <p:nvPr/>
          </p:nvGrpSpPr>
          <p:grpSpPr bwMode="auto">
            <a:xfrm>
              <a:off x="1676400" y="1660498"/>
              <a:ext cx="6370638" cy="4313265"/>
              <a:chOff x="1676400" y="1660498"/>
              <a:chExt cx="6370638" cy="4313265"/>
            </a:xfrm>
          </p:grpSpPr>
          <p:grpSp>
            <p:nvGrpSpPr>
              <p:cNvPr id="5140" name="Group 18"/>
              <p:cNvGrpSpPr>
                <a:grpSpLocks/>
              </p:cNvGrpSpPr>
              <p:nvPr/>
            </p:nvGrpSpPr>
            <p:grpSpPr bwMode="auto">
              <a:xfrm>
                <a:off x="1676400" y="1660498"/>
                <a:ext cx="6370638" cy="4313265"/>
                <a:chOff x="1676400" y="1660498"/>
                <a:chExt cx="6370638" cy="4313265"/>
              </a:xfrm>
            </p:grpSpPr>
            <p:grpSp>
              <p:nvGrpSpPr>
                <p:cNvPr id="5144" name="Group 16"/>
                <p:cNvGrpSpPr>
                  <a:grpSpLocks/>
                </p:cNvGrpSpPr>
                <p:nvPr/>
              </p:nvGrpSpPr>
              <p:grpSpPr bwMode="auto">
                <a:xfrm>
                  <a:off x="1676400" y="1660498"/>
                  <a:ext cx="6370638" cy="4313265"/>
                  <a:chOff x="1676400" y="1660498"/>
                  <a:chExt cx="6370638" cy="4313265"/>
                </a:xfrm>
              </p:grpSpPr>
              <p:pic>
                <p:nvPicPr>
                  <p:cNvPr id="5146" name="Picture 39" descr="4PlantTreeCROP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76400" y="1676400"/>
                    <a:ext cx="6370638" cy="4297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" name="Rectangle 15"/>
                  <p:cNvSpPr/>
                  <p:nvPr/>
                </p:nvSpPr>
                <p:spPr>
                  <a:xfrm>
                    <a:off x="1828800" y="1660498"/>
                    <a:ext cx="457200" cy="22860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1949450" y="3808399"/>
                  <a:ext cx="457200" cy="2286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3276600" y="2895581"/>
                <a:ext cx="457200" cy="2286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21063" y="4756142"/>
                <a:ext cx="457200" cy="2286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532313" y="5357809"/>
                <a:ext cx="304800" cy="2286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419600" y="4130663"/>
              <a:ext cx="457200" cy="228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Phylogenetic Trees Reflect Evolution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152400" y="4114800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Internal Nodes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(Common Ancestors)</a:t>
            </a:r>
          </a:p>
        </p:txBody>
      </p:sp>
      <p:sp>
        <p:nvSpPr>
          <p:cNvPr id="5125" name="TextBox 30"/>
          <p:cNvSpPr txBox="1">
            <a:spLocks noChangeArrowheads="1"/>
          </p:cNvSpPr>
          <p:nvPr/>
        </p:nvSpPr>
        <p:spPr bwMode="auto">
          <a:xfrm>
            <a:off x="1828800" y="1066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External Nodes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>
            <a:off x="3239294" y="16375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V="1">
            <a:off x="2133600" y="4114800"/>
            <a:ext cx="121920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5400000">
            <a:off x="4610894" y="53713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rot="5400000">
            <a:off x="7049294" y="41521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rot="5400000">
            <a:off x="4001294" y="29329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2438400" y="4648200"/>
            <a:ext cx="19812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6" descr="CachoGrap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1969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8" descr="Tomato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1143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0" descr="PapayaV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955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33" descr="Watermelon_seedles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126523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6376988"/>
            <a:ext cx="9199563" cy="531812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7" name="TextBox 7"/>
          <p:cNvSpPr txBox="1">
            <a:spLocks noChangeArrowheads="1"/>
          </p:cNvSpPr>
          <p:nvPr/>
        </p:nvSpPr>
        <p:spPr bwMode="auto">
          <a:xfrm>
            <a:off x="152400" y="6477000"/>
            <a:ext cx="853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ea typeface="ＭＳ Ｐゴシック" pitchFamily="34" charset="-128"/>
              </a:rPr>
              <a:t>Image Source: Wikimedia Commons.</a:t>
            </a:r>
          </a:p>
        </p:txBody>
      </p:sp>
    </p:spTree>
    <p:extLst>
      <p:ext uri="{BB962C8B-B14F-4D97-AF65-F5344CB8AC3E}">
        <p14:creationId xmlns:p14="http://schemas.microsoft.com/office/powerpoint/2010/main" val="34930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Barcode of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www.nwabr.org/sites/default/files/iTEST_DNAbarcoding.swf</a:t>
            </a:r>
            <a:endParaRPr lang="en-US" dirty="0" smtClean="0"/>
          </a:p>
          <a:p>
            <a:pPr lvl="1"/>
            <a:r>
              <a:rPr lang="en-US" dirty="0" smtClean="0"/>
              <a:t>Animation with audio </a:t>
            </a:r>
          </a:p>
          <a:p>
            <a:pPr lvl="1"/>
            <a:r>
              <a:rPr lang="en-US" dirty="0" smtClean="0"/>
              <a:t>Parts 1 &amp; 2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www.dnalc.org/resources/animations/dna-barcoding.html</a:t>
            </a:r>
            <a:endParaRPr lang="en-US" dirty="0" smtClean="0"/>
          </a:p>
          <a:p>
            <a:pPr lvl="1"/>
            <a:r>
              <a:rPr lang="en-US" dirty="0" smtClean="0"/>
              <a:t>Tutorial  (click through animation)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1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Barcodes of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Uses standardized section of DNA to identify species</a:t>
            </a:r>
          </a:p>
          <a:p>
            <a:endParaRPr lang="en-US" dirty="0"/>
          </a:p>
          <a:p>
            <a:r>
              <a:rPr lang="en-US" dirty="0" smtClean="0"/>
              <a:t>Use of mitochondrial (</a:t>
            </a:r>
            <a:r>
              <a:rPr lang="en-US" dirty="0" err="1" smtClean="0"/>
              <a:t>mtDNA</a:t>
            </a:r>
            <a:r>
              <a:rPr lang="en-US" dirty="0" smtClean="0"/>
              <a:t>) or chloroplast (</a:t>
            </a:r>
            <a:r>
              <a:rPr lang="en-US" dirty="0" err="1" smtClean="0"/>
              <a:t>cpDNA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Found in almost all species  (evolutionary conservation) </a:t>
            </a:r>
          </a:p>
          <a:p>
            <a:pPr lvl="1"/>
            <a:r>
              <a:rPr lang="en-US" dirty="0" smtClean="0"/>
              <a:t>Enough variation to distinguish between species </a:t>
            </a:r>
          </a:p>
          <a:p>
            <a:pPr lvl="2"/>
            <a:r>
              <a:rPr lang="en-US" dirty="0" smtClean="0"/>
              <a:t>~ 8% variation</a:t>
            </a:r>
          </a:p>
          <a:p>
            <a:pPr lvl="1"/>
            <a:r>
              <a:rPr lang="en-US" dirty="0" smtClean="0"/>
              <a:t>Little variation within species  </a:t>
            </a:r>
          </a:p>
          <a:p>
            <a:pPr lvl="2"/>
            <a:r>
              <a:rPr lang="en-US" dirty="0" smtClean="0"/>
              <a:t>~0.4% variation </a:t>
            </a:r>
          </a:p>
          <a:p>
            <a:endParaRPr lang="en-US" dirty="0"/>
          </a:p>
          <a:p>
            <a:r>
              <a:rPr lang="en-US" dirty="0" smtClean="0"/>
              <a:t>Animals:  </a:t>
            </a:r>
            <a:r>
              <a:rPr lang="en-US" dirty="0" err="1" smtClean="0"/>
              <a:t>mtDNA</a:t>
            </a:r>
            <a:r>
              <a:rPr lang="en-US" dirty="0" smtClean="0"/>
              <a:t> CO1 gene  </a:t>
            </a:r>
          </a:p>
          <a:p>
            <a:endParaRPr lang="en-US" dirty="0"/>
          </a:p>
          <a:p>
            <a:r>
              <a:rPr lang="en-US" dirty="0" smtClean="0"/>
              <a:t>Flowering Plants:  </a:t>
            </a:r>
            <a:r>
              <a:rPr lang="en-US" dirty="0" err="1" smtClean="0"/>
              <a:t>cpDNA</a:t>
            </a:r>
            <a:r>
              <a:rPr lang="en-US" dirty="0" smtClean="0"/>
              <a:t> </a:t>
            </a:r>
            <a:r>
              <a:rPr lang="en-US" dirty="0" err="1" smtClean="0"/>
              <a:t>rbcL</a:t>
            </a:r>
            <a:r>
              <a:rPr lang="en-US" dirty="0" smtClean="0"/>
              <a:t> gene </a:t>
            </a:r>
          </a:p>
          <a:p>
            <a:pPr lvl="1"/>
            <a:r>
              <a:rPr lang="en-US" dirty="0" smtClean="0"/>
              <a:t>Also </a:t>
            </a:r>
            <a:r>
              <a:rPr lang="en-US" dirty="0" err="1" smtClean="0"/>
              <a:t>matK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Fungus:  ITS  (nuclear internal transcribed spacer)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7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ytical-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4" y="1066800"/>
            <a:ext cx="8118171" cy="50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09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http://www.ibol.org/about-us/what-is-dna-barcoding/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Barcode of Life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Barcode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Expanding the record of known species</a:t>
            </a:r>
          </a:p>
          <a:p>
            <a:pPr lvl="1"/>
            <a:r>
              <a:rPr lang="en-US" dirty="0" err="1" smtClean="0"/>
              <a:t>GenBank</a:t>
            </a:r>
            <a:r>
              <a:rPr lang="en-US" dirty="0" smtClean="0"/>
              <a:t> database  </a:t>
            </a:r>
          </a:p>
          <a:p>
            <a:endParaRPr lang="en-US" dirty="0"/>
          </a:p>
          <a:p>
            <a:r>
              <a:rPr lang="en-US" dirty="0" smtClean="0"/>
              <a:t>Identify invasive species of plants or animals </a:t>
            </a:r>
          </a:p>
          <a:p>
            <a:r>
              <a:rPr lang="en-US" dirty="0" smtClean="0"/>
              <a:t>Uncover consumer fraud  </a:t>
            </a:r>
          </a:p>
          <a:p>
            <a:r>
              <a:rPr lang="en-US" dirty="0" smtClean="0"/>
              <a:t>Tracking spread/source of disease in public health </a:t>
            </a:r>
          </a:p>
          <a:p>
            <a:r>
              <a:rPr lang="en-US" dirty="0" smtClean="0"/>
              <a:t>Environmental monitoring </a:t>
            </a:r>
          </a:p>
          <a:p>
            <a:r>
              <a:rPr lang="en-US" dirty="0" smtClean="0"/>
              <a:t>Evolutionary record </a:t>
            </a:r>
          </a:p>
        </p:txBody>
      </p:sp>
    </p:spTree>
    <p:extLst>
      <p:ext uri="{BB962C8B-B14F-4D97-AF65-F5344CB8AC3E}">
        <p14:creationId xmlns:p14="http://schemas.microsoft.com/office/powerpoint/2010/main" val="275895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 </a:t>
            </a:r>
            <a:r>
              <a:rPr lang="en-US" dirty="0"/>
              <a:t>Subway -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easy </a:t>
            </a:r>
            <a:r>
              <a:rPr lang="en-US" sz="3600" dirty="0"/>
              <a:t>access to high-performance computing.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5010150"/>
            <a:ext cx="8763000" cy="137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- Pipelines combine many computation tools without requiring specialized computer programing expertise</a:t>
            </a:r>
          </a:p>
          <a:p>
            <a:pPr marL="0" indent="0">
              <a:buNone/>
            </a:pPr>
            <a:r>
              <a:rPr lang="en-US" b="1" dirty="0" smtClean="0"/>
              <a:t>- Produces scientifically valid results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One Minute Video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www.youtube.com/watch?v=Ppufj9Ji4Fc&amp;index=1&amp;list=PL-0S9LiUi0vhhck1OiSFK6jJznCjWhgqt</a:t>
            </a:r>
            <a:endParaRPr lang="en-US" dirty="0"/>
          </a:p>
        </p:txBody>
      </p:sp>
      <p:pic>
        <p:nvPicPr>
          <p:cNvPr id="1026" name="Picture 2" descr="http://www.iplantcollaborative.org/sites/default/files/DNA%20subway%20screen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83" y="1647398"/>
            <a:ext cx="5275217" cy="33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37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436</TotalTime>
  <Words>793</Words>
  <Application>Microsoft Office PowerPoint</Application>
  <PresentationFormat>On-screen Show (4:3)</PresentationFormat>
  <Paragraphs>178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Determining Sequence Relationships </vt:lpstr>
      <vt:lpstr>Comparing DNA Sequences</vt:lpstr>
      <vt:lpstr>Pairs of Sequences are Compared to Each Other</vt:lpstr>
      <vt:lpstr>Phylogenetic Trees Reflect Evolution</vt:lpstr>
      <vt:lpstr>Barcode of Life </vt:lpstr>
      <vt:lpstr>Barcodes of Life </vt:lpstr>
      <vt:lpstr>Barcode of Life process</vt:lpstr>
      <vt:lpstr>Use of Barcode of Life</vt:lpstr>
      <vt:lpstr>DNA Subway -   easy access to high-performance computing. </vt:lpstr>
      <vt:lpstr>DNA Subway - Blue Line </vt:lpstr>
      <vt:lpstr>DNA Subway - Blue Line </vt:lpstr>
      <vt:lpstr>Sequence Alignment </vt:lpstr>
      <vt:lpstr>PowerPoint Presentation</vt:lpstr>
      <vt:lpstr>Neighbor Joining Phylogenetic tree</vt:lpstr>
      <vt:lpstr>Maximum Likelihood Phylogenetic Tree</vt:lpstr>
      <vt:lpstr>Phylogenetic Trees: The Carnivores Relatedness of Major Carnivores </vt:lpstr>
      <vt:lpstr>Phylogenetic Tree</vt:lpstr>
      <vt:lpstr>Blue Line Demonstration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60</cp:revision>
  <dcterms:created xsi:type="dcterms:W3CDTF">2016-05-16T20:32:33Z</dcterms:created>
  <dcterms:modified xsi:type="dcterms:W3CDTF">2016-05-20T13:41:56Z</dcterms:modified>
</cp:coreProperties>
</file>